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61" r:id="rId6"/>
    <p:sldId id="259"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6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890248-EF4F-4ABF-A653-FD53156AFD22}" type="datetimeFigureOut">
              <a:rPr lang="en-US" smtClean="0"/>
              <a:pPr/>
              <a:t>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890248-EF4F-4ABF-A653-FD53156AFD22}" type="datetimeFigureOut">
              <a:rPr lang="en-US" smtClean="0"/>
              <a:pPr/>
              <a:t>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890248-EF4F-4ABF-A653-FD53156AFD22}" type="datetimeFigureOut">
              <a:rPr lang="en-US" smtClean="0"/>
              <a:pPr/>
              <a:t>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890248-EF4F-4ABF-A653-FD53156AFD22}" type="datetimeFigureOut">
              <a:rPr lang="en-US" smtClean="0"/>
              <a:pPr/>
              <a:t>1/29/2011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890248-EF4F-4ABF-A653-FD53156AFD22}" type="datetimeFigureOut">
              <a:rPr lang="en-US" smtClean="0"/>
              <a:pPr/>
              <a:t>1/29/2011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890248-EF4F-4ABF-A653-FD53156AFD22}" type="datetimeFigureOut">
              <a:rPr lang="en-US" smtClean="0"/>
              <a:pPr/>
              <a:t>1/29/2011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890248-EF4F-4ABF-A653-FD53156AFD22}" type="datetimeFigureOut">
              <a:rPr lang="en-US" smtClean="0"/>
              <a:pPr/>
              <a:t>1/29/2011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890248-EF4F-4ABF-A653-FD53156AFD22}" type="datetimeFigureOut">
              <a:rPr lang="en-US" smtClean="0"/>
              <a:pPr/>
              <a:t>1/29/2011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890248-EF4F-4ABF-A653-FD53156AFD22}" type="datetimeFigureOut">
              <a:rPr lang="en-US" smtClean="0"/>
              <a:pPr/>
              <a:t>1/29/2011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890248-EF4F-4ABF-A653-FD53156AFD22}" type="datetimeFigureOut">
              <a:rPr lang="en-US" smtClean="0"/>
              <a:pPr/>
              <a:t>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890248-EF4F-4ABF-A653-FD53156AFD22}" type="datetimeFigureOut">
              <a:rPr lang="en-US" smtClean="0"/>
              <a:pPr/>
              <a:t>1/29/2011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17CBB5-34A7-4E87-BCC9-CBF47FDACB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890248-EF4F-4ABF-A653-FD53156AFD22}" type="datetimeFigureOut">
              <a:rPr lang="en-US" smtClean="0"/>
              <a:pPr/>
              <a:t>1/29/2011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17CBB5-34A7-4E87-BCC9-CBF47FDACB4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ront.jpg"/>
          <p:cNvPicPr>
            <a:picLocks noChangeAspect="1"/>
          </p:cNvPicPr>
          <p:nvPr/>
        </p:nvPicPr>
        <p:blipFill>
          <a:blip r:embed="rId2" cstate="print"/>
          <a:stretch>
            <a:fillRect/>
          </a:stretch>
        </p:blipFill>
        <p:spPr>
          <a:xfrm>
            <a:off x="0" y="0"/>
            <a:ext cx="9144000" cy="6894832"/>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IMG_4116.JPG"/>
          <p:cNvPicPr>
            <a:picLocks noChangeAspect="1"/>
          </p:cNvPicPr>
          <p:nvPr/>
        </p:nvPicPr>
        <p:blipFill>
          <a:blip r:embed="rId2" cstate="print"/>
          <a:stretch>
            <a:fillRect/>
          </a:stretch>
        </p:blipFill>
        <p:spPr>
          <a:xfrm>
            <a:off x="4495800" y="228600"/>
            <a:ext cx="4267200" cy="6400800"/>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IMG_4157.JPG"/>
          <p:cNvPicPr>
            <a:picLocks noChangeAspect="1"/>
          </p:cNvPicPr>
          <p:nvPr/>
        </p:nvPicPr>
        <p:blipFill>
          <a:blip r:embed="rId3" cstate="print"/>
          <a:stretch>
            <a:fillRect/>
          </a:stretch>
        </p:blipFill>
        <p:spPr>
          <a:xfrm>
            <a:off x="762000" y="1447800"/>
            <a:ext cx="3074963" cy="3733800"/>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laias by.jpg"/>
          <p:cNvPicPr>
            <a:picLocks noGrp="1" noChangeAspect="1"/>
          </p:cNvPicPr>
          <p:nvPr>
            <p:ph idx="1"/>
          </p:nvPr>
        </p:nvPicPr>
        <p:blipFill>
          <a:blip r:embed="rId2" cstate="print"/>
          <a:srcRect t="72120"/>
          <a:stretch>
            <a:fillRect/>
          </a:stretch>
        </p:blipFill>
        <p:spPr>
          <a:xfrm>
            <a:off x="152400" y="4724400"/>
            <a:ext cx="8839200" cy="1914695"/>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304800" y="0"/>
            <a:ext cx="8382000" cy="5416868"/>
          </a:xfrm>
          <a:prstGeom prst="rect">
            <a:avLst/>
          </a:prstGeom>
          <a:noFill/>
        </p:spPr>
        <p:txBody>
          <a:bodyPr wrap="square" rtlCol="0">
            <a:spAutoFit/>
          </a:bodyPr>
          <a:lstStyle/>
          <a:p>
            <a:r>
              <a:rPr lang="en-US" sz="2400" dirty="0" smtClean="0">
                <a:solidFill>
                  <a:schemeClr val="tx2"/>
                </a:solidFill>
                <a:latin typeface="Candara" pitchFamily="34" charset="0"/>
              </a:rPr>
              <a:t>Alaias by Journey</a:t>
            </a:r>
          </a:p>
          <a:p>
            <a:endParaRPr lang="en-US" sz="1600" dirty="0" smtClean="0">
              <a:solidFill>
                <a:schemeClr val="tx2"/>
              </a:solidFill>
              <a:latin typeface="Candara" pitchFamily="34" charset="0"/>
            </a:endParaRPr>
          </a:p>
          <a:p>
            <a:r>
              <a:rPr lang="en-US" dirty="0" smtClean="0">
                <a:solidFill>
                  <a:schemeClr val="tx2"/>
                </a:solidFill>
                <a:latin typeface="Candara" pitchFamily="34" charset="0"/>
              </a:rPr>
              <a:t>Journey Alaias are boards of art and performance. Handcrafted in Bali in cooperation  with independent traditional wood working families, </a:t>
            </a:r>
            <a:r>
              <a:rPr lang="en-US" dirty="0" smtClean="0">
                <a:solidFill>
                  <a:schemeClr val="tx2"/>
                </a:solidFill>
                <a:latin typeface="Candara" pitchFamily="34" charset="0"/>
              </a:rPr>
              <a:t>making </a:t>
            </a:r>
            <a:r>
              <a:rPr lang="en-US" dirty="0" smtClean="0">
                <a:solidFill>
                  <a:schemeClr val="tx2"/>
                </a:solidFill>
                <a:latin typeface="Candara" pitchFamily="34" charset="0"/>
              </a:rPr>
              <a:t>each of  the boards unique.</a:t>
            </a:r>
          </a:p>
          <a:p>
            <a:r>
              <a:rPr lang="en-US" dirty="0" smtClean="0">
                <a:solidFill>
                  <a:schemeClr val="tx2"/>
                </a:solidFill>
                <a:latin typeface="Candara" pitchFamily="34" charset="0"/>
              </a:rPr>
              <a:t>Hand selected, environmentally resourced wood is used in each model, along with  natural oils and waxes. This ensures a long life for each of the boards.</a:t>
            </a:r>
          </a:p>
          <a:p>
            <a:r>
              <a:rPr lang="en-US" dirty="0" smtClean="0">
                <a:solidFill>
                  <a:schemeClr val="tx2"/>
                </a:solidFill>
                <a:latin typeface="Candara" pitchFamily="34" charset="0"/>
              </a:rPr>
              <a:t>Special shapes and </a:t>
            </a:r>
            <a:r>
              <a:rPr lang="en-US" dirty="0" smtClean="0">
                <a:solidFill>
                  <a:schemeClr val="tx2"/>
                </a:solidFill>
                <a:latin typeface="Candara" pitchFamily="34" charset="0"/>
              </a:rPr>
              <a:t>foils </a:t>
            </a:r>
            <a:r>
              <a:rPr lang="en-US" dirty="0" smtClean="0">
                <a:solidFill>
                  <a:schemeClr val="tx2"/>
                </a:solidFill>
                <a:latin typeface="Candara" pitchFamily="34" charset="0"/>
              </a:rPr>
              <a:t>enable easy handling of our Alaias.</a:t>
            </a:r>
          </a:p>
          <a:p>
            <a:r>
              <a:rPr lang="en-US" dirty="0" smtClean="0">
                <a:solidFill>
                  <a:schemeClr val="tx2"/>
                </a:solidFill>
                <a:latin typeface="Candara" pitchFamily="34" charset="0"/>
              </a:rPr>
              <a:t>Each of our boards has a </a:t>
            </a:r>
            <a:r>
              <a:rPr lang="en-US" dirty="0" err="1" smtClean="0">
                <a:solidFill>
                  <a:schemeClr val="tx2"/>
                </a:solidFill>
                <a:latin typeface="Candara" pitchFamily="34" charset="0"/>
              </a:rPr>
              <a:t>specialised</a:t>
            </a:r>
            <a:r>
              <a:rPr lang="en-US" dirty="0" smtClean="0">
                <a:solidFill>
                  <a:schemeClr val="tx2"/>
                </a:solidFill>
                <a:latin typeface="Candara" pitchFamily="34" charset="0"/>
              </a:rPr>
              <a:t> serial number which can be used to identify the date of production, and the shaper who crafted the board.</a:t>
            </a:r>
          </a:p>
          <a:p>
            <a:endParaRPr lang="en-US" dirty="0" smtClean="0">
              <a:solidFill>
                <a:schemeClr val="tx2"/>
              </a:solidFill>
              <a:latin typeface="Candara" pitchFamily="34" charset="0"/>
            </a:endParaRPr>
          </a:p>
          <a:p>
            <a:r>
              <a:rPr lang="en-US" dirty="0" smtClean="0">
                <a:solidFill>
                  <a:schemeClr val="tx2"/>
                </a:solidFill>
                <a:latin typeface="Candara" pitchFamily="34" charset="0"/>
              </a:rPr>
              <a:t>Before buying an alaia its important to know which model will suit you and your ability. Learning to ride an alaia is difficult,  so its recommended to have the basics of standard surfing before starting alaia riding.  It is always recommended to start with the Pleasure Alaia. These boards are designed for first time riders as they have more buoyancy, a leash and are easier to trim than a standard alaia</a:t>
            </a:r>
            <a:r>
              <a:rPr lang="en-US" dirty="0" smtClean="0">
                <a:solidFill>
                  <a:schemeClr val="tx1">
                    <a:lumMod val="75000"/>
                  </a:schemeClr>
                </a:solidFill>
                <a:latin typeface="Candara" pitchFamily="34" charset="0"/>
              </a:rPr>
              <a:t>.</a:t>
            </a:r>
          </a:p>
          <a:p>
            <a:endParaRPr lang="en-US" b="1" dirty="0" smtClean="0">
              <a:solidFill>
                <a:schemeClr val="tx1">
                  <a:lumMod val="75000"/>
                </a:schemeClr>
              </a:solidFill>
              <a:latin typeface="Candara" pitchFamily="34" charset="0"/>
            </a:endParaRPr>
          </a:p>
          <a:p>
            <a:endParaRPr lang="en-US" b="1" dirty="0" smtClean="0">
              <a:solidFill>
                <a:schemeClr val="tx1">
                  <a:lumMod val="75000"/>
                </a:schemeClr>
              </a:solidFill>
              <a:latin typeface="Candara" pitchFamily="34" charset="0"/>
            </a:endParaRPr>
          </a:p>
          <a:p>
            <a:endParaRPr lang="en-US" dirty="0"/>
          </a:p>
        </p:txBody>
      </p:sp>
      <p:sp>
        <p:nvSpPr>
          <p:cNvPr id="8" name="TextBox 7"/>
          <p:cNvSpPr txBox="1"/>
          <p:nvPr/>
        </p:nvSpPr>
        <p:spPr>
          <a:xfrm>
            <a:off x="381000" y="4876800"/>
            <a:ext cx="5486400" cy="677108"/>
          </a:xfrm>
          <a:prstGeom prst="rect">
            <a:avLst/>
          </a:prstGeom>
          <a:noFill/>
        </p:spPr>
        <p:txBody>
          <a:bodyPr wrap="square" rtlCol="0">
            <a:spAutoFit/>
          </a:bodyPr>
          <a:lstStyle/>
          <a:p>
            <a:r>
              <a:rPr lang="en-US" sz="2000" dirty="0" smtClean="0">
                <a:solidFill>
                  <a:schemeClr val="bg1"/>
                </a:solidFill>
                <a:latin typeface="Berlin Sans FB" pitchFamily="34" charset="0"/>
              </a:rPr>
              <a:t>www.journey-styles.com</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9" descr="alaias eco.jpg"/>
          <p:cNvPicPr>
            <a:picLocks noGrp="1" noChangeAspect="1"/>
          </p:cNvPicPr>
          <p:nvPr>
            <p:ph idx="1"/>
          </p:nvPr>
        </p:nvPicPr>
        <p:blipFill>
          <a:blip r:embed="rId2" cstate="print"/>
          <a:stretch>
            <a:fillRect/>
          </a:stretch>
        </p:blipFill>
        <p:spPr>
          <a:xfrm>
            <a:off x="0" y="0"/>
            <a:ext cx="9144000" cy="6867696"/>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4125.JPG"/>
          <p:cNvPicPr>
            <a:picLocks noChangeAspect="1"/>
          </p:cNvPicPr>
          <p:nvPr/>
        </p:nvPicPr>
        <p:blipFill>
          <a:blip r:embed="rId2" cstate="print"/>
          <a:stretch>
            <a:fillRect/>
          </a:stretch>
        </p:blipFill>
        <p:spPr>
          <a:xfrm>
            <a:off x="228600" y="381000"/>
            <a:ext cx="8763000" cy="5842000"/>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wood in alaias.jpg"/>
          <p:cNvPicPr>
            <a:picLocks noGrp="1" noChangeAspect="1"/>
          </p:cNvPicPr>
          <p:nvPr>
            <p:ph idx="1"/>
          </p:nvPr>
        </p:nvPicPr>
        <p:blipFill>
          <a:blip r:embed="rId2" cstate="print"/>
          <a:srcRect t="54368"/>
          <a:stretch>
            <a:fillRect/>
          </a:stretch>
        </p:blipFill>
        <p:spPr>
          <a:xfrm>
            <a:off x="304800" y="3810000"/>
            <a:ext cx="8610600" cy="2874881"/>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304800" y="0"/>
            <a:ext cx="8382000" cy="4801314"/>
          </a:xfrm>
          <a:prstGeom prst="rect">
            <a:avLst/>
          </a:prstGeom>
          <a:noFill/>
        </p:spPr>
        <p:txBody>
          <a:bodyPr wrap="square" rtlCol="0">
            <a:spAutoFit/>
          </a:bodyPr>
          <a:lstStyle/>
          <a:p>
            <a:r>
              <a:rPr lang="en-US" dirty="0" smtClean="0">
                <a:solidFill>
                  <a:schemeClr val="tx2"/>
                </a:solidFill>
                <a:latin typeface="Candara" pitchFamily="34" charset="0"/>
              </a:rPr>
              <a:t>Wood Used in our Boards:</a:t>
            </a:r>
          </a:p>
          <a:p>
            <a:endParaRPr lang="en-US" dirty="0" smtClean="0">
              <a:solidFill>
                <a:schemeClr val="tx2"/>
              </a:solidFill>
              <a:latin typeface="Candara" pitchFamily="34" charset="0"/>
            </a:endParaRPr>
          </a:p>
          <a:p>
            <a:r>
              <a:rPr lang="en-US" u="sng" dirty="0" err="1" smtClean="0">
                <a:solidFill>
                  <a:schemeClr val="tx2"/>
                </a:solidFill>
                <a:latin typeface="Candara" pitchFamily="34" charset="0"/>
              </a:rPr>
              <a:t>Albalsia</a:t>
            </a:r>
            <a:endParaRPr lang="en-US" u="sng" dirty="0" smtClean="0">
              <a:solidFill>
                <a:schemeClr val="tx2"/>
              </a:solidFill>
              <a:latin typeface="Candara" pitchFamily="34" charset="0"/>
            </a:endParaRPr>
          </a:p>
          <a:p>
            <a:r>
              <a:rPr lang="en-US" dirty="0" err="1" smtClean="0">
                <a:solidFill>
                  <a:schemeClr val="tx2"/>
                </a:solidFill>
                <a:latin typeface="Candara" pitchFamily="34" charset="0"/>
              </a:rPr>
              <a:t>Albalsia</a:t>
            </a:r>
            <a:r>
              <a:rPr lang="en-US" dirty="0" smtClean="0">
                <a:solidFill>
                  <a:schemeClr val="tx2"/>
                </a:solidFill>
                <a:latin typeface="Candara" pitchFamily="34" charset="0"/>
              </a:rPr>
              <a:t> is an economical friendly lightweight yellow wood planted readily by farmers in Indonesia. It is easy to farm and its fast growing properties give it a good commercial value. Harvested after four years, the wood is then worked and treated with 100% ecofriendly oils, waxes and resins. Harvested from certified sources. </a:t>
            </a:r>
          </a:p>
          <a:p>
            <a:endParaRPr lang="en-US" dirty="0" smtClean="0">
              <a:solidFill>
                <a:schemeClr val="tx2"/>
              </a:solidFill>
              <a:latin typeface="Candara" pitchFamily="34" charset="0"/>
            </a:endParaRPr>
          </a:p>
          <a:p>
            <a:r>
              <a:rPr lang="en-US" u="sng" dirty="0" smtClean="0">
                <a:solidFill>
                  <a:schemeClr val="tx2"/>
                </a:solidFill>
                <a:latin typeface="Candara" pitchFamily="34" charset="0"/>
              </a:rPr>
              <a:t>Teak</a:t>
            </a:r>
          </a:p>
          <a:p>
            <a:r>
              <a:rPr lang="en-US" dirty="0" smtClean="0">
                <a:solidFill>
                  <a:schemeClr val="tx2"/>
                </a:solidFill>
                <a:latin typeface="Candara" pitchFamily="34" charset="0"/>
              </a:rPr>
              <a:t>Teak belongs to the family of </a:t>
            </a:r>
            <a:r>
              <a:rPr lang="en-US" dirty="0" err="1" smtClean="0">
                <a:solidFill>
                  <a:schemeClr val="tx2"/>
                </a:solidFill>
                <a:latin typeface="Candara" pitchFamily="34" charset="0"/>
              </a:rPr>
              <a:t>Lamiaceae</a:t>
            </a:r>
            <a:r>
              <a:rPr lang="en-US" dirty="0" smtClean="0">
                <a:solidFill>
                  <a:schemeClr val="tx2"/>
                </a:solidFill>
                <a:latin typeface="Candara" pitchFamily="34" charset="0"/>
              </a:rPr>
              <a:t>. It’s a yellowish, brown wood with a beautiful grain and is used as the stringer in our boards. The teak is sustainably grown and harvested on plantations in Indonesia. Treated with 100% ecofriendly oils, waxes and resins. Harvested from certified sources. </a:t>
            </a:r>
          </a:p>
          <a:p>
            <a:endParaRPr lang="en-US" u="sng" dirty="0" smtClean="0">
              <a:solidFill>
                <a:schemeClr val="tx1">
                  <a:lumMod val="75000"/>
                </a:schemeClr>
              </a:solidFill>
              <a:latin typeface="Candara" pitchFamily="34" charset="0"/>
            </a:endParaRPr>
          </a:p>
          <a:p>
            <a:endParaRPr lang="en-US" b="1" dirty="0" smtClean="0">
              <a:solidFill>
                <a:schemeClr val="tx1">
                  <a:lumMod val="75000"/>
                </a:schemeClr>
              </a:solidFill>
              <a:latin typeface="Candara" pitchFamily="34" charset="0"/>
            </a:endParaRPr>
          </a:p>
          <a:p>
            <a:endParaRPr lang="en-US" b="1" dirty="0" smtClean="0">
              <a:solidFill>
                <a:schemeClr val="tx1">
                  <a:lumMod val="75000"/>
                </a:schemeClr>
              </a:solidFill>
              <a:latin typeface="Candara" pitchFamily="34" charset="0"/>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4127.JPG"/>
          <p:cNvPicPr>
            <a:picLocks noChangeAspect="1"/>
          </p:cNvPicPr>
          <p:nvPr/>
        </p:nvPicPr>
        <p:blipFill>
          <a:blip r:embed="rId2" cstate="print"/>
          <a:stretch>
            <a:fillRect/>
          </a:stretch>
        </p:blipFill>
        <p:spPr>
          <a:xfrm>
            <a:off x="609600" y="304800"/>
            <a:ext cx="2641600" cy="3962400"/>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IMG_4153.JPG"/>
          <p:cNvPicPr>
            <a:picLocks noChangeAspect="1"/>
          </p:cNvPicPr>
          <p:nvPr/>
        </p:nvPicPr>
        <p:blipFill>
          <a:blip r:embed="rId3" cstate="print"/>
          <a:stretch>
            <a:fillRect/>
          </a:stretch>
        </p:blipFill>
        <p:spPr>
          <a:xfrm>
            <a:off x="3429000" y="304800"/>
            <a:ext cx="5410200" cy="3606800"/>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IMG_4161.JPG"/>
          <p:cNvPicPr>
            <a:picLocks noChangeAspect="1"/>
          </p:cNvPicPr>
          <p:nvPr/>
        </p:nvPicPr>
        <p:blipFill>
          <a:blip r:embed="rId4" cstate="print"/>
          <a:stretch>
            <a:fillRect/>
          </a:stretch>
        </p:blipFill>
        <p:spPr>
          <a:xfrm>
            <a:off x="1714500" y="4343400"/>
            <a:ext cx="3314700" cy="2209800"/>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descr="black flame 3d copy.jpg"/>
          <p:cNvPicPr/>
          <p:nvPr/>
        </p:nvPicPr>
        <p:blipFill>
          <a:blip r:embed="rId5" cstate="print">
            <a:clrChange>
              <a:clrFrom>
                <a:srgbClr val="FFFFFF"/>
              </a:clrFrom>
              <a:clrTo>
                <a:srgbClr val="FFFFFF">
                  <a:alpha val="0"/>
                </a:srgbClr>
              </a:clrTo>
            </a:clrChange>
            <a:grayscl/>
          </a:blip>
          <a:stretch>
            <a:fillRect/>
          </a:stretch>
        </p:blipFill>
        <p:spPr>
          <a:xfrm>
            <a:off x="228600" y="4648200"/>
            <a:ext cx="1499303" cy="1548000"/>
          </a:xfrm>
          <a:prstGeom prst="rect">
            <a:avLst/>
          </a:prstGeom>
        </p:spPr>
      </p:pic>
      <p:pic>
        <p:nvPicPr>
          <p:cNvPr id="10" name="Picture 9" descr="IMG_4093.JPG"/>
          <p:cNvPicPr>
            <a:picLocks noChangeAspect="1"/>
          </p:cNvPicPr>
          <p:nvPr/>
        </p:nvPicPr>
        <p:blipFill>
          <a:blip r:embed="rId6" cstate="print"/>
          <a:stretch>
            <a:fillRect/>
          </a:stretch>
        </p:blipFill>
        <p:spPr>
          <a:xfrm>
            <a:off x="5181600" y="4114800"/>
            <a:ext cx="3733800" cy="2489200"/>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Photo Slide show\IMG_8599.jpg"/>
          <p:cNvPicPr>
            <a:picLocks noChangeAspect="1" noChangeArrowheads="1"/>
          </p:cNvPicPr>
          <p:nvPr/>
        </p:nvPicPr>
        <p:blipFill>
          <a:blip r:embed="rId2" cstate="print"/>
          <a:srcRect/>
          <a:stretch>
            <a:fillRect/>
          </a:stretch>
        </p:blipFill>
        <p:spPr bwMode="auto">
          <a:xfrm>
            <a:off x="228600" y="3352800"/>
            <a:ext cx="4191000" cy="2794000"/>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black flame 3d copy.jpg"/>
          <p:cNvPicPr/>
          <p:nvPr/>
        </p:nvPicPr>
        <p:blipFill>
          <a:blip r:embed="rId3" cstate="print">
            <a:clrChange>
              <a:clrFrom>
                <a:srgbClr val="FFFFFF"/>
              </a:clrFrom>
              <a:clrTo>
                <a:srgbClr val="FFFFFF">
                  <a:alpha val="0"/>
                </a:srgbClr>
              </a:clrTo>
            </a:clrChange>
          </a:blip>
          <a:stretch>
            <a:fillRect/>
          </a:stretch>
        </p:blipFill>
        <p:spPr>
          <a:xfrm>
            <a:off x="3810000" y="5181600"/>
            <a:ext cx="762000" cy="914400"/>
          </a:xfrm>
          <a:prstGeom prst="rect">
            <a:avLst/>
          </a:prstGeom>
        </p:spPr>
      </p:pic>
      <p:sp>
        <p:nvSpPr>
          <p:cNvPr id="9" name="TextBox 8"/>
          <p:cNvSpPr txBox="1"/>
          <p:nvPr/>
        </p:nvSpPr>
        <p:spPr>
          <a:xfrm>
            <a:off x="5257800" y="228600"/>
            <a:ext cx="3200400" cy="6186309"/>
          </a:xfrm>
          <a:prstGeom prst="rect">
            <a:avLst/>
          </a:prstGeom>
          <a:noFill/>
        </p:spPr>
        <p:txBody>
          <a:bodyPr wrap="square" rtlCol="0">
            <a:spAutoFit/>
          </a:bodyPr>
          <a:lstStyle/>
          <a:p>
            <a:pPr algn="ctr"/>
            <a:r>
              <a:rPr lang="en-US" dirty="0" smtClean="0">
                <a:solidFill>
                  <a:schemeClr val="tx2"/>
                </a:solidFill>
                <a:latin typeface="Candara" pitchFamily="34" charset="0"/>
              </a:rPr>
              <a:t>JOURNEY combines the unique and specialized wood crafting skills of local craftsmen with state of the art research and design in hydrodynamics, to reach the goal of high performance.</a:t>
            </a:r>
          </a:p>
          <a:p>
            <a:pPr algn="ctr"/>
            <a:endParaRPr lang="en-US" dirty="0" smtClean="0">
              <a:solidFill>
                <a:schemeClr val="tx2"/>
              </a:solidFill>
              <a:latin typeface="Candara" pitchFamily="34" charset="0"/>
            </a:endParaRPr>
          </a:p>
          <a:p>
            <a:pPr algn="ctr"/>
            <a:r>
              <a:rPr lang="en-US" dirty="0" smtClean="0">
                <a:solidFill>
                  <a:schemeClr val="tx2"/>
                </a:solidFill>
                <a:latin typeface="Candara" pitchFamily="34" charset="0"/>
              </a:rPr>
              <a:t>This combination creates beautiful, hand crafted board riding equipment. As well as the stunning aesthetics, the equipment is built for high performance surfing.</a:t>
            </a:r>
          </a:p>
          <a:p>
            <a:pPr algn="ctr"/>
            <a:r>
              <a:rPr lang="en-US" dirty="0" smtClean="0">
                <a:solidFill>
                  <a:schemeClr val="tx2"/>
                </a:solidFill>
                <a:latin typeface="Candara" pitchFamily="34" charset="0"/>
              </a:rPr>
              <a:t>These factors give the Wooden Movement the performance it needs for the 21st century. </a:t>
            </a:r>
          </a:p>
          <a:p>
            <a:pPr algn="ctr"/>
            <a:endParaRPr lang="en-US" dirty="0" smtClean="0">
              <a:solidFill>
                <a:schemeClr val="tx2"/>
              </a:solidFill>
              <a:latin typeface="Candara" pitchFamily="34" charset="0"/>
            </a:endParaRPr>
          </a:p>
          <a:p>
            <a:pPr algn="ctr"/>
            <a:r>
              <a:rPr lang="en-US" dirty="0" smtClean="0">
                <a:solidFill>
                  <a:schemeClr val="tx2"/>
                </a:solidFill>
                <a:latin typeface="Candara" pitchFamily="34" charset="0"/>
              </a:rPr>
              <a:t>JOIN THE JOURNEY</a:t>
            </a:r>
          </a:p>
          <a:p>
            <a:pPr algn="ctr"/>
            <a:endParaRPr lang="en-US" dirty="0" smtClean="0">
              <a:solidFill>
                <a:schemeClr val="tx2"/>
              </a:solidFill>
              <a:latin typeface="Candara" pitchFamily="34" charset="0"/>
            </a:endParaRPr>
          </a:p>
          <a:p>
            <a:pPr algn="ctr"/>
            <a:r>
              <a:rPr lang="en-US" dirty="0" smtClean="0">
                <a:solidFill>
                  <a:schemeClr val="tx2"/>
                </a:solidFill>
                <a:latin typeface="Candara" pitchFamily="34" charset="0"/>
              </a:rPr>
              <a:t>www.journey-styles.com</a:t>
            </a:r>
          </a:p>
          <a:p>
            <a:endParaRPr lang="en-US" dirty="0"/>
          </a:p>
        </p:txBody>
      </p:sp>
      <p:pic>
        <p:nvPicPr>
          <p:cNvPr id="10" name="Picture 9" descr="IMG_4128.JPG"/>
          <p:cNvPicPr>
            <a:picLocks noChangeAspect="1"/>
          </p:cNvPicPr>
          <p:nvPr/>
        </p:nvPicPr>
        <p:blipFill>
          <a:blip r:embed="rId4" cstate="print"/>
          <a:stretch>
            <a:fillRect/>
          </a:stretch>
        </p:blipFill>
        <p:spPr>
          <a:xfrm>
            <a:off x="228600" y="228600"/>
            <a:ext cx="4343400" cy="2895600"/>
          </a:xfrm>
          <a:prstGeom prst="rect">
            <a:avLst/>
          </a:prstGeom>
          <a:solidFill>
            <a:srgbClr val="FFFFFF">
              <a:shade val="85000"/>
            </a:srgbClr>
          </a:solidFill>
          <a:ln w="88900" cap="sq">
            <a:solidFill>
              <a:schemeClr val="tx2">
                <a:lumMod val="1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TotalTime>
  <Words>378</Words>
  <Application>Microsoft Office PowerPoint</Application>
  <PresentationFormat>On-screen Show (4:3)</PresentationFormat>
  <Paragraphs>27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Slide 1</vt:lpstr>
      <vt:lpstr>Slide 2</vt:lpstr>
      <vt:lpstr>Slide 3</vt:lpstr>
      <vt:lpstr>Slide 4</vt:lpstr>
      <vt:lpstr>Slide 5</vt:lpstr>
      <vt:lpstr>Slide 6</vt:lpstr>
      <vt:lpstr>Slide 7</vt:lpstr>
      <vt:lpstr>Slide 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asih net</dc:creator>
  <cp:lastModifiedBy>asihnet</cp:lastModifiedBy>
  <cp:revision>25</cp:revision>
  <dcterms:created xsi:type="dcterms:W3CDTF">2011-01-05T09:01:08Z</dcterms:created>
  <dcterms:modified xsi:type="dcterms:W3CDTF">2011-01-29T18:59:28Z</dcterms:modified>
</cp:coreProperties>
</file>